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9"/>
  </p:notesMasterIdLst>
  <p:sldIdLst>
    <p:sldId id="261" r:id="rId2"/>
    <p:sldId id="263" r:id="rId3"/>
    <p:sldId id="256" r:id="rId4"/>
    <p:sldId id="257" r:id="rId5"/>
    <p:sldId id="258" r:id="rId6"/>
    <p:sldId id="259" r:id="rId7"/>
    <p:sldId id="264"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8"/>
    <p:restoredTop sz="65663"/>
  </p:normalViewPr>
  <p:slideViewPr>
    <p:cSldViewPr snapToGrid="0" snapToObjects="1">
      <p:cViewPr varScale="1">
        <p:scale>
          <a:sx n="49" d="100"/>
          <a:sy n="49" d="100"/>
        </p:scale>
        <p:origin x="1512"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2F4D7-ED6D-7643-B5DB-04C4B4AA6A28}"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EEBFFA-AC9A-404A-84A4-34E593B742BD}" type="slidenum">
              <a:rPr lang="en-US" smtClean="0"/>
              <a:t>‹#›</a:t>
            </a:fld>
            <a:endParaRPr lang="en-US"/>
          </a:p>
        </p:txBody>
      </p:sp>
    </p:spTree>
    <p:extLst>
      <p:ext uri="{BB962C8B-B14F-4D97-AF65-F5344CB8AC3E}">
        <p14:creationId xmlns:p14="http://schemas.microsoft.com/office/powerpoint/2010/main" val="162627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EEBFFA-AC9A-404A-84A4-34E593B742BD}" type="slidenum">
              <a:rPr lang="en-US" smtClean="0"/>
              <a:t>1</a:t>
            </a:fld>
            <a:endParaRPr lang="en-US"/>
          </a:p>
        </p:txBody>
      </p:sp>
    </p:spTree>
    <p:extLst>
      <p:ext uri="{BB962C8B-B14F-4D97-AF65-F5344CB8AC3E}">
        <p14:creationId xmlns:p14="http://schemas.microsoft.com/office/powerpoint/2010/main" val="260424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Identify and describe the</a:t>
            </a:r>
            <a:r>
              <a:rPr lang="en-US" b="1" baseline="0" dirty="0" smtClean="0">
                <a:solidFill>
                  <a:srgbClr val="FF0000"/>
                </a:solidFill>
              </a:rPr>
              <a:t> struck-by hazard in this photo. Move and place the red arrow over the photo to indicate the locations of the hazard.</a:t>
            </a:r>
          </a:p>
          <a:p>
            <a:endParaRPr lang="en-US" b="1" baseline="0" dirty="0" smtClean="0">
              <a:solidFill>
                <a:srgbClr val="FF0000"/>
              </a:solidFill>
            </a:endParaRPr>
          </a:p>
          <a:p>
            <a:endParaRPr lang="en-US" baseline="0" dirty="0" smtClean="0"/>
          </a:p>
          <a:p>
            <a:r>
              <a:rPr lang="en-US" b="1" baseline="0" dirty="0" smtClean="0"/>
              <a:t>What OSHA construction standard(s) could be cited?</a:t>
            </a:r>
          </a:p>
          <a:p>
            <a:endParaRPr lang="en-US" b="1" baseline="0" dirty="0" smtClean="0"/>
          </a:p>
          <a:p>
            <a:endParaRPr lang="en-US" baseline="0" dirty="0" smtClean="0"/>
          </a:p>
          <a:p>
            <a:r>
              <a:rPr lang="en-US" b="1" baseline="0" dirty="0" smtClean="0"/>
              <a:t>What would you recommend to correct the hazard?</a:t>
            </a:r>
          </a:p>
          <a:p>
            <a:endParaRPr lang="en-US" dirty="0"/>
          </a:p>
        </p:txBody>
      </p:sp>
      <p:sp>
        <p:nvSpPr>
          <p:cNvPr id="4" name="Slide Number Placeholder 3"/>
          <p:cNvSpPr>
            <a:spLocks noGrp="1"/>
          </p:cNvSpPr>
          <p:nvPr>
            <p:ph type="sldNum" sz="quarter" idx="10"/>
          </p:nvPr>
        </p:nvSpPr>
        <p:spPr/>
        <p:txBody>
          <a:bodyPr/>
          <a:lstStyle/>
          <a:p>
            <a:fld id="{8EEEBFFA-AC9A-404A-84A4-34E593B742BD}" type="slidenum">
              <a:rPr lang="en-US" smtClean="0"/>
              <a:t>2</a:t>
            </a:fld>
            <a:endParaRPr lang="en-US"/>
          </a:p>
        </p:txBody>
      </p:sp>
    </p:spTree>
    <p:extLst>
      <p:ext uri="{BB962C8B-B14F-4D97-AF65-F5344CB8AC3E}">
        <p14:creationId xmlns:p14="http://schemas.microsoft.com/office/powerpoint/2010/main" val="376678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Identify and describe the</a:t>
            </a:r>
            <a:r>
              <a:rPr lang="en-US" b="1" baseline="0" dirty="0" smtClean="0">
                <a:solidFill>
                  <a:srgbClr val="FF0000"/>
                </a:solidFill>
              </a:rPr>
              <a:t> struck-by hazard in this photo. Move and place the red arrow over the photo to indicate the locations of the hazard.</a:t>
            </a:r>
          </a:p>
          <a:p>
            <a:endParaRPr lang="en-US" b="1" baseline="0" dirty="0" smtClean="0">
              <a:solidFill>
                <a:srgbClr val="FF0000"/>
              </a:solidFill>
            </a:endParaRPr>
          </a:p>
          <a:p>
            <a:endParaRPr lang="en-US" baseline="0" dirty="0" smtClean="0"/>
          </a:p>
          <a:p>
            <a:r>
              <a:rPr lang="en-US" b="1" baseline="0" dirty="0" smtClean="0"/>
              <a:t>What OSHA construction standard(s) could be cited?</a:t>
            </a:r>
          </a:p>
          <a:p>
            <a:endParaRPr lang="en-US" b="1" baseline="0" dirty="0" smtClean="0"/>
          </a:p>
          <a:p>
            <a:endParaRPr lang="en-US" baseline="0" dirty="0" smtClean="0"/>
          </a:p>
          <a:p>
            <a:r>
              <a:rPr lang="en-US" b="1" baseline="0" dirty="0" smtClean="0"/>
              <a:t>What would you recommend to correct the hazard?</a:t>
            </a:r>
          </a:p>
        </p:txBody>
      </p:sp>
      <p:sp>
        <p:nvSpPr>
          <p:cNvPr id="4" name="Slide Number Placeholder 3"/>
          <p:cNvSpPr>
            <a:spLocks noGrp="1"/>
          </p:cNvSpPr>
          <p:nvPr>
            <p:ph type="sldNum" sz="quarter" idx="10"/>
          </p:nvPr>
        </p:nvSpPr>
        <p:spPr/>
        <p:txBody>
          <a:bodyPr/>
          <a:lstStyle/>
          <a:p>
            <a:fld id="{8EEEBFFA-AC9A-404A-84A4-34E593B742BD}" type="slidenum">
              <a:rPr lang="en-US" smtClean="0"/>
              <a:t>3</a:t>
            </a:fld>
            <a:endParaRPr lang="en-US"/>
          </a:p>
        </p:txBody>
      </p:sp>
    </p:spTree>
    <p:extLst>
      <p:ext uri="{BB962C8B-B14F-4D97-AF65-F5344CB8AC3E}">
        <p14:creationId xmlns:p14="http://schemas.microsoft.com/office/powerpoint/2010/main" val="65346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Identify and describe the</a:t>
            </a:r>
            <a:r>
              <a:rPr lang="en-US" b="1" baseline="0" dirty="0" smtClean="0">
                <a:solidFill>
                  <a:srgbClr val="FF0000"/>
                </a:solidFill>
              </a:rPr>
              <a:t> struck-by hazard in this photo. Move and place the red arrow over the photo to indicate the locations of the hazard.</a:t>
            </a:r>
          </a:p>
          <a:p>
            <a:endParaRPr lang="en-US" b="1" baseline="0" dirty="0" smtClean="0"/>
          </a:p>
          <a:p>
            <a:r>
              <a:rPr lang="en-US" b="1" baseline="0" dirty="0" smtClean="0"/>
              <a:t>What OSHA construction standard(s) could be cited?</a:t>
            </a:r>
          </a:p>
          <a:p>
            <a:endParaRPr lang="en-US" b="1" baseline="0" dirty="0" smtClean="0"/>
          </a:p>
          <a:p>
            <a:endParaRPr lang="en-US" baseline="0" dirty="0" smtClean="0"/>
          </a:p>
          <a:p>
            <a:r>
              <a:rPr lang="en-US" b="1" baseline="0" dirty="0" smtClean="0"/>
              <a:t>What would you recommend to correct the hazard? </a:t>
            </a:r>
          </a:p>
          <a:p>
            <a:endParaRPr lang="en-US" dirty="0"/>
          </a:p>
        </p:txBody>
      </p:sp>
      <p:sp>
        <p:nvSpPr>
          <p:cNvPr id="4" name="Slide Number Placeholder 3"/>
          <p:cNvSpPr>
            <a:spLocks noGrp="1"/>
          </p:cNvSpPr>
          <p:nvPr>
            <p:ph type="sldNum" sz="quarter" idx="10"/>
          </p:nvPr>
        </p:nvSpPr>
        <p:spPr/>
        <p:txBody>
          <a:bodyPr/>
          <a:lstStyle/>
          <a:p>
            <a:fld id="{8EEEBFFA-AC9A-404A-84A4-34E593B742BD}" type="slidenum">
              <a:rPr lang="en-US" smtClean="0"/>
              <a:t>4</a:t>
            </a:fld>
            <a:endParaRPr lang="en-US"/>
          </a:p>
        </p:txBody>
      </p:sp>
    </p:spTree>
    <p:extLst>
      <p:ext uri="{BB962C8B-B14F-4D97-AF65-F5344CB8AC3E}">
        <p14:creationId xmlns:p14="http://schemas.microsoft.com/office/powerpoint/2010/main" val="1544617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Identify and describe the</a:t>
            </a:r>
            <a:r>
              <a:rPr lang="en-US" b="1" baseline="0" dirty="0" smtClean="0">
                <a:solidFill>
                  <a:srgbClr val="FF0000"/>
                </a:solidFill>
              </a:rPr>
              <a:t> struck-by hazard in this photo. Move and place the red arrow over the photo to indicate the locations of the hazard.</a:t>
            </a:r>
          </a:p>
          <a:p>
            <a:endParaRPr lang="en-US" baseline="0" dirty="0" smtClean="0"/>
          </a:p>
          <a:p>
            <a:endParaRPr lang="en-US" b="1" baseline="0" dirty="0" smtClean="0"/>
          </a:p>
          <a:p>
            <a:r>
              <a:rPr lang="en-US" b="1" baseline="0" dirty="0" smtClean="0"/>
              <a:t>What OSHA construction standard(s) could be cited?</a:t>
            </a:r>
          </a:p>
          <a:p>
            <a:endParaRPr lang="en-US" b="1" baseline="0" dirty="0" smtClean="0"/>
          </a:p>
          <a:p>
            <a:endParaRPr lang="en-US" baseline="0" dirty="0" smtClean="0"/>
          </a:p>
          <a:p>
            <a:r>
              <a:rPr lang="en-US" b="1" baseline="0" dirty="0" smtClean="0"/>
              <a:t>What would you recommend to correct the hazard(s)?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8EEEBFFA-AC9A-404A-84A4-34E593B742BD}" type="slidenum">
              <a:rPr lang="en-US" smtClean="0"/>
              <a:t>5</a:t>
            </a:fld>
            <a:endParaRPr lang="en-US"/>
          </a:p>
        </p:txBody>
      </p:sp>
    </p:spTree>
    <p:extLst>
      <p:ext uri="{BB962C8B-B14F-4D97-AF65-F5344CB8AC3E}">
        <p14:creationId xmlns:p14="http://schemas.microsoft.com/office/powerpoint/2010/main" val="693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Identify and describe the</a:t>
            </a:r>
            <a:r>
              <a:rPr lang="en-US" b="1" baseline="0" dirty="0" smtClean="0">
                <a:solidFill>
                  <a:srgbClr val="FF0000"/>
                </a:solidFill>
              </a:rPr>
              <a:t> struck-by hazard in this photo. Move and place the red arrow over the photo to indicate the locations of the hazard.</a:t>
            </a:r>
          </a:p>
          <a:p>
            <a:endParaRPr lang="en-US" baseline="0" dirty="0" smtClean="0"/>
          </a:p>
          <a:p>
            <a:r>
              <a:rPr lang="en-US" b="1" baseline="0" dirty="0" smtClean="0"/>
              <a:t>What OSHA construction standard(s) could be cited?</a:t>
            </a:r>
          </a:p>
          <a:p>
            <a:endParaRPr lang="en-US" b="1" baseline="0" dirty="0" smtClean="0"/>
          </a:p>
          <a:p>
            <a:endParaRPr lang="en-US" baseline="0" dirty="0" smtClean="0"/>
          </a:p>
          <a:p>
            <a:r>
              <a:rPr lang="en-US" b="1" baseline="0" dirty="0" smtClean="0"/>
              <a:t>What would you recommend to correct the hazard(s)?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8EEEBFFA-AC9A-404A-84A4-34E593B742BD}" type="slidenum">
              <a:rPr lang="en-US" smtClean="0"/>
              <a:t>6</a:t>
            </a:fld>
            <a:endParaRPr lang="en-US"/>
          </a:p>
        </p:txBody>
      </p:sp>
    </p:spTree>
    <p:extLst>
      <p:ext uri="{BB962C8B-B14F-4D97-AF65-F5344CB8AC3E}">
        <p14:creationId xmlns:p14="http://schemas.microsoft.com/office/powerpoint/2010/main" val="65488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EBFFA-AC9A-404A-84A4-34E593B742BD}" type="slidenum">
              <a:rPr lang="en-US" smtClean="0"/>
              <a:t>7</a:t>
            </a:fld>
            <a:endParaRPr lang="en-US"/>
          </a:p>
        </p:txBody>
      </p:sp>
    </p:spTree>
    <p:extLst>
      <p:ext uri="{BB962C8B-B14F-4D97-AF65-F5344CB8AC3E}">
        <p14:creationId xmlns:p14="http://schemas.microsoft.com/office/powerpoint/2010/main" val="3442597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2C176C4-4B08-FD41-A572-CB5AACD4A90B}" type="datetimeFigureOut">
              <a:rPr lang="en-US" smtClean="0"/>
              <a:t>4/26/2017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100A72E-2293-2D44-9B6F-449E953DA9C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1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176C4-4B08-FD41-A572-CB5AACD4A90B}"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0A72E-2293-2D44-9B6F-449E953DA9C9}" type="slidenum">
              <a:rPr lang="en-US" smtClean="0"/>
              <a:t>‹#›</a:t>
            </a:fld>
            <a:endParaRPr lang="en-US"/>
          </a:p>
        </p:txBody>
      </p:sp>
    </p:spTree>
    <p:extLst>
      <p:ext uri="{BB962C8B-B14F-4D97-AF65-F5344CB8AC3E}">
        <p14:creationId xmlns:p14="http://schemas.microsoft.com/office/powerpoint/2010/main" val="335001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176C4-4B08-FD41-A572-CB5AACD4A90B}"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A72E-2293-2D44-9B6F-449E953DA9C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085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176C4-4B08-FD41-A572-CB5AACD4A90B}"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A72E-2293-2D44-9B6F-449E953DA9C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281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176C4-4B08-FD41-A572-CB5AACD4A90B}"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A72E-2293-2D44-9B6F-449E953DA9C9}" type="slidenum">
              <a:rPr lang="en-US" smtClean="0"/>
              <a:t>‹#›</a:t>
            </a:fld>
            <a:endParaRPr lang="en-US"/>
          </a:p>
        </p:txBody>
      </p:sp>
    </p:spTree>
    <p:extLst>
      <p:ext uri="{BB962C8B-B14F-4D97-AF65-F5344CB8AC3E}">
        <p14:creationId xmlns:p14="http://schemas.microsoft.com/office/powerpoint/2010/main" val="235825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176C4-4B08-FD41-A572-CB5AACD4A90B}"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A72E-2293-2D44-9B6F-449E953DA9C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514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176C4-4B08-FD41-A572-CB5AACD4A90B}"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A72E-2293-2D44-9B6F-449E953DA9C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087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176C4-4B08-FD41-A572-CB5AACD4A90B}"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A72E-2293-2D44-9B6F-449E953DA9C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831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176C4-4B08-FD41-A572-CB5AACD4A90B}"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A72E-2293-2D44-9B6F-449E953DA9C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3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176C4-4B08-FD41-A572-CB5AACD4A90B}"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A72E-2293-2D44-9B6F-449E953DA9C9}" type="slidenum">
              <a:rPr lang="en-US" smtClean="0"/>
              <a:t>‹#›</a:t>
            </a:fld>
            <a:endParaRPr lang="en-US"/>
          </a:p>
        </p:txBody>
      </p:sp>
    </p:spTree>
    <p:extLst>
      <p:ext uri="{BB962C8B-B14F-4D97-AF65-F5344CB8AC3E}">
        <p14:creationId xmlns:p14="http://schemas.microsoft.com/office/powerpoint/2010/main" val="3055052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176C4-4B08-FD41-A572-CB5AACD4A90B}"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0A72E-2293-2D44-9B6F-449E953DA9C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10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C176C4-4B08-FD41-A572-CB5AACD4A90B}"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0A72E-2293-2D44-9B6F-449E953DA9C9}"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5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C176C4-4B08-FD41-A572-CB5AACD4A90B}"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0A72E-2293-2D44-9B6F-449E953DA9C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77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C176C4-4B08-FD41-A572-CB5AACD4A90B}"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0A72E-2293-2D44-9B6F-449E953DA9C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85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176C4-4B08-FD41-A572-CB5AACD4A90B}"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0A72E-2293-2D44-9B6F-449E953DA9C9}" type="slidenum">
              <a:rPr lang="en-US" smtClean="0"/>
              <a:t>‹#›</a:t>
            </a:fld>
            <a:endParaRPr lang="en-US"/>
          </a:p>
        </p:txBody>
      </p:sp>
    </p:spTree>
    <p:extLst>
      <p:ext uri="{BB962C8B-B14F-4D97-AF65-F5344CB8AC3E}">
        <p14:creationId xmlns:p14="http://schemas.microsoft.com/office/powerpoint/2010/main" val="304619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176C4-4B08-FD41-A572-CB5AACD4A90B}"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0A72E-2293-2D44-9B6F-449E953DA9C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85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176C4-4B08-FD41-A572-CB5AACD4A90B}"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0A72E-2293-2D44-9B6F-449E953DA9C9}" type="slidenum">
              <a:rPr lang="en-US" smtClean="0"/>
              <a:t>‹#›</a:t>
            </a:fld>
            <a:endParaRPr lang="en-US"/>
          </a:p>
        </p:txBody>
      </p:sp>
    </p:spTree>
    <p:extLst>
      <p:ext uri="{BB962C8B-B14F-4D97-AF65-F5344CB8AC3E}">
        <p14:creationId xmlns:p14="http://schemas.microsoft.com/office/powerpoint/2010/main" val="259064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C176C4-4B08-FD41-A572-CB5AACD4A90B}" type="datetimeFigureOut">
              <a:rPr lang="en-US" smtClean="0"/>
              <a:t>4/26/2017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00A72E-2293-2D44-9B6F-449E953DA9C9}" type="slidenum">
              <a:rPr lang="en-US" smtClean="0"/>
              <a:t>‹#›</a:t>
            </a:fld>
            <a:endParaRPr lang="en-US"/>
          </a:p>
        </p:txBody>
      </p:sp>
    </p:spTree>
    <p:extLst>
      <p:ext uri="{BB962C8B-B14F-4D97-AF65-F5344CB8AC3E}">
        <p14:creationId xmlns:p14="http://schemas.microsoft.com/office/powerpoint/2010/main" val="21599172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http://intranet.osha.gov/pls/photoarchive/photoarchive.display?v_photoid=346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Construction Safety</a:t>
            </a:r>
            <a:br>
              <a:rPr lang="en-US" dirty="0" smtClean="0"/>
            </a:br>
            <a:r>
              <a:rPr lang="en-US" dirty="0" smtClean="0"/>
              <a:t>Unit IV Assignment – Struck-By Hazards</a:t>
            </a:r>
            <a:endParaRPr lang="en-US" dirty="0"/>
          </a:p>
        </p:txBody>
      </p:sp>
      <p:sp>
        <p:nvSpPr>
          <p:cNvPr id="3" name="Content Placeholder 2"/>
          <p:cNvSpPr>
            <a:spLocks noGrp="1"/>
          </p:cNvSpPr>
          <p:nvPr>
            <p:ph idx="1"/>
          </p:nvPr>
        </p:nvSpPr>
        <p:spPr>
          <a:xfrm>
            <a:off x="1295401" y="2556932"/>
            <a:ext cx="9601196" cy="3636834"/>
          </a:xfrm>
        </p:spPr>
        <p:txBody>
          <a:bodyPr>
            <a:normAutofit fontScale="92500" lnSpcReduction="20000"/>
          </a:bodyPr>
          <a:lstStyle/>
          <a:p>
            <a:r>
              <a:rPr lang="en-US" dirty="0" smtClean="0">
                <a:solidFill>
                  <a:srgbClr val="FF0000"/>
                </a:solidFill>
              </a:rPr>
              <a:t>Student Name: </a:t>
            </a:r>
          </a:p>
          <a:p>
            <a:r>
              <a:rPr lang="en-US" dirty="0" smtClean="0">
                <a:solidFill>
                  <a:srgbClr val="FF0000"/>
                </a:solidFill>
              </a:rPr>
              <a:t>Date: </a:t>
            </a:r>
            <a:endParaRPr lang="en-US" dirty="0" smtClean="0"/>
          </a:p>
          <a:p>
            <a:r>
              <a:rPr lang="en-US" dirty="0" smtClean="0"/>
              <a:t>Instructions:</a:t>
            </a:r>
          </a:p>
          <a:p>
            <a:pPr lvl="1"/>
            <a:r>
              <a:rPr lang="en-US" dirty="0" smtClean="0"/>
              <a:t>Each of the following slides contains a construction site photo that depicts one or more struck-by hazards.</a:t>
            </a:r>
          </a:p>
          <a:p>
            <a:pPr lvl="1"/>
            <a:r>
              <a:rPr lang="en-US" dirty="0" smtClean="0"/>
              <a:t>Examine each photo and answer the questions in the notes section of each slide. Make sure to also move the red arrow (provided in the bottom left corner of each slide) to point toward the location of the hazard.</a:t>
            </a:r>
          </a:p>
          <a:p>
            <a:pPr lvl="1"/>
            <a:r>
              <a:rPr lang="en-US" dirty="0" smtClean="0"/>
              <a:t>Save the completed presentation and upload it into Blackboard.</a:t>
            </a:r>
          </a:p>
          <a:p>
            <a:pPr lvl="1"/>
            <a:r>
              <a:rPr lang="en-US" dirty="0" smtClean="0"/>
              <a:t>Be sure to put your name at the top of this first slide!</a:t>
            </a:r>
            <a:endParaRPr lang="en-US" dirty="0"/>
          </a:p>
        </p:txBody>
      </p:sp>
    </p:spTree>
    <p:extLst>
      <p:ext uri="{BB962C8B-B14F-4D97-AF65-F5344CB8AC3E}">
        <p14:creationId xmlns:p14="http://schemas.microsoft.com/office/powerpoint/2010/main" val="134681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54036" y="677247"/>
            <a:ext cx="6657228" cy="4904289"/>
          </a:xfrm>
          <a:prstGeom prst="rect">
            <a:avLst/>
          </a:prstGeom>
        </p:spPr>
      </p:pic>
      <p:sp>
        <p:nvSpPr>
          <p:cNvPr id="2" name="TextBox 1"/>
          <p:cNvSpPr txBox="1"/>
          <p:nvPr/>
        </p:nvSpPr>
        <p:spPr>
          <a:xfrm>
            <a:off x="5029200" y="5581536"/>
            <a:ext cx="4641273" cy="553998"/>
          </a:xfrm>
          <a:prstGeom prst="rect">
            <a:avLst/>
          </a:prstGeom>
          <a:noFill/>
        </p:spPr>
        <p:txBody>
          <a:bodyPr wrap="square" rtlCol="0">
            <a:spAutoFit/>
          </a:bodyPr>
          <a:lstStyle/>
          <a:p>
            <a:r>
              <a:rPr lang="en-US" sz="1600" dirty="0" smtClean="0">
                <a:latin typeface="Calibri" panose="020F0502020204030204" pitchFamily="34" charset="0"/>
              </a:rPr>
              <a:t>Figure 1  </a:t>
            </a:r>
          </a:p>
          <a:p>
            <a:r>
              <a:rPr lang="en-US" sz="1400" i="1" dirty="0" smtClean="0">
                <a:latin typeface="Calibri" panose="020F0502020204030204" pitchFamily="34" charset="0"/>
              </a:rPr>
              <a:t>(Occupational Safety &amp; Health Administration [OSHA], 2003.)</a:t>
            </a:r>
            <a:endParaRPr lang="en-US" sz="1400" i="1" dirty="0">
              <a:latin typeface="Calibri" panose="020F0502020204030204" pitchFamily="34" charset="0"/>
            </a:endParaRPr>
          </a:p>
        </p:txBody>
      </p:sp>
      <p:sp>
        <p:nvSpPr>
          <p:cNvPr id="5" name="Right Arrow 4"/>
          <p:cNvSpPr/>
          <p:nvPr/>
        </p:nvSpPr>
        <p:spPr>
          <a:xfrm>
            <a:off x="163571" y="6118935"/>
            <a:ext cx="1398494" cy="5916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3819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69126" y="609233"/>
            <a:ext cx="7444185" cy="5707066"/>
            <a:chOff x="2770908" y="609233"/>
            <a:chExt cx="7444185" cy="570706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08" y="609233"/>
              <a:ext cx="7282737" cy="4876069"/>
            </a:xfrm>
            <a:prstGeom prst="rect">
              <a:avLst/>
            </a:prstGeom>
          </p:spPr>
        </p:pic>
        <p:sp>
          <p:nvSpPr>
            <p:cNvPr id="4" name="TextBox 3"/>
            <p:cNvSpPr txBox="1"/>
            <p:nvPr/>
          </p:nvSpPr>
          <p:spPr>
            <a:xfrm>
              <a:off x="8922326" y="5485302"/>
              <a:ext cx="1292767" cy="830997"/>
            </a:xfrm>
            <a:prstGeom prst="rect">
              <a:avLst/>
            </a:prstGeom>
            <a:noFill/>
          </p:spPr>
          <p:txBody>
            <a:bodyPr wrap="square" rtlCol="0">
              <a:spAutoFit/>
            </a:bodyPr>
            <a:lstStyle/>
            <a:p>
              <a:r>
                <a:rPr lang="en-US" sz="1600" dirty="0">
                  <a:latin typeface="Calibri" panose="020F0502020204030204" pitchFamily="34" charset="0"/>
                </a:rPr>
                <a:t>Figure </a:t>
              </a:r>
              <a:r>
                <a:rPr lang="en-US" sz="1600" dirty="0" smtClean="0">
                  <a:latin typeface="Calibri" panose="020F0502020204030204" pitchFamily="34" charset="0"/>
                </a:rPr>
                <a:t>2 </a:t>
              </a:r>
              <a:endParaRPr lang="en-US" sz="1600" dirty="0">
                <a:latin typeface="Calibri" panose="020F0502020204030204" pitchFamily="34" charset="0"/>
              </a:endParaRPr>
            </a:p>
            <a:p>
              <a:r>
                <a:rPr lang="en-US" sz="1400" i="1" dirty="0" smtClean="0">
                  <a:latin typeface="Calibri" panose="020F0502020204030204" pitchFamily="34" charset="0"/>
                </a:rPr>
                <a:t>(OSHA, n.d.-a.)</a:t>
              </a:r>
              <a:endParaRPr lang="en-US" sz="1400" i="1" dirty="0">
                <a:latin typeface="Calibri" panose="020F0502020204030204" pitchFamily="34" charset="0"/>
              </a:endParaRPr>
            </a:p>
            <a:p>
              <a:endParaRPr lang="en-US" dirty="0"/>
            </a:p>
          </p:txBody>
        </p:sp>
      </p:grpSp>
      <p:sp>
        <p:nvSpPr>
          <p:cNvPr id="2" name="Right Arrow 1"/>
          <p:cNvSpPr/>
          <p:nvPr/>
        </p:nvSpPr>
        <p:spPr>
          <a:xfrm>
            <a:off x="145642" y="6266329"/>
            <a:ext cx="1398494" cy="5916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6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82982" y="571912"/>
            <a:ext cx="7716981" cy="5550652"/>
            <a:chOff x="2382982" y="571912"/>
            <a:chExt cx="7716981" cy="555065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982" y="571912"/>
              <a:ext cx="7127922" cy="4774310"/>
            </a:xfrm>
            <a:prstGeom prst="rect">
              <a:avLst/>
            </a:prstGeom>
          </p:spPr>
        </p:pic>
        <p:sp>
          <p:nvSpPr>
            <p:cNvPr id="4" name="TextBox 3"/>
            <p:cNvSpPr txBox="1"/>
            <p:nvPr/>
          </p:nvSpPr>
          <p:spPr>
            <a:xfrm>
              <a:off x="7910945" y="5568566"/>
              <a:ext cx="2189018" cy="553998"/>
            </a:xfrm>
            <a:prstGeom prst="rect">
              <a:avLst/>
            </a:prstGeom>
            <a:noFill/>
          </p:spPr>
          <p:txBody>
            <a:bodyPr wrap="square" rtlCol="0">
              <a:spAutoFit/>
            </a:bodyPr>
            <a:lstStyle/>
            <a:p>
              <a:r>
                <a:rPr lang="en-US" sz="1600" dirty="0">
                  <a:latin typeface="Calibri" panose="020F0502020204030204" pitchFamily="34" charset="0"/>
                </a:rPr>
                <a:t>Figure </a:t>
              </a:r>
              <a:r>
                <a:rPr lang="en-US" sz="1600" dirty="0" smtClean="0">
                  <a:latin typeface="Calibri" panose="020F0502020204030204" pitchFamily="34" charset="0"/>
                </a:rPr>
                <a:t>3 </a:t>
              </a:r>
              <a:endParaRPr lang="en-US" sz="1600" dirty="0">
                <a:latin typeface="Calibri" panose="020F0502020204030204" pitchFamily="34" charset="0"/>
              </a:endParaRPr>
            </a:p>
            <a:p>
              <a:r>
                <a:rPr lang="en-US" sz="1400" i="1" dirty="0">
                  <a:latin typeface="Calibri" panose="020F0502020204030204" pitchFamily="34" charset="0"/>
                </a:rPr>
                <a:t>(OSHA, n.d</a:t>
              </a:r>
              <a:r>
                <a:rPr lang="en-US" sz="1400" i="1" dirty="0" smtClean="0">
                  <a:latin typeface="Calibri" panose="020F0502020204030204" pitchFamily="34" charset="0"/>
                </a:rPr>
                <a:t>.-</a:t>
              </a:r>
              <a:r>
                <a:rPr lang="en-US" sz="1400" i="1" dirty="0">
                  <a:latin typeface="Calibri" panose="020F0502020204030204" pitchFamily="34" charset="0"/>
                </a:rPr>
                <a:t>b</a:t>
              </a:r>
              <a:r>
                <a:rPr lang="en-US" sz="1400" i="1" dirty="0" smtClean="0">
                  <a:latin typeface="Calibri" panose="020F0502020204030204" pitchFamily="34" charset="0"/>
                </a:rPr>
                <a:t>)</a:t>
              </a:r>
              <a:endParaRPr lang="en-US" sz="1400" i="1" dirty="0">
                <a:latin typeface="Calibri" panose="020F0502020204030204" pitchFamily="34" charset="0"/>
              </a:endParaRPr>
            </a:p>
          </p:txBody>
        </p:sp>
      </p:grpSp>
      <p:sp>
        <p:nvSpPr>
          <p:cNvPr id="3" name="Right Arrow 2"/>
          <p:cNvSpPr/>
          <p:nvPr/>
        </p:nvSpPr>
        <p:spPr>
          <a:xfrm>
            <a:off x="148233" y="6184119"/>
            <a:ext cx="1398494" cy="5916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987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14060" y="727788"/>
            <a:ext cx="8753727" cy="5381883"/>
            <a:chOff x="2014060" y="727788"/>
            <a:chExt cx="8753727" cy="5381883"/>
          </a:xfrm>
        </p:grpSpPr>
        <p:pic>
          <p:nvPicPr>
            <p:cNvPr id="4" name="Picture 4" descr="http://intranet.osha.gov/pls/photoarchive/photoarchive.display?v_photoid=3466"/>
            <p:cNvPicPr>
              <a:picLocks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2014060" y="727788"/>
              <a:ext cx="7693429" cy="4827885"/>
            </a:xfrm>
            <a:prstGeom prst="rect">
              <a:avLst/>
            </a:prstGeom>
            <a:solidFill>
              <a:srgbClr val="FF3300"/>
            </a:solidFill>
            <a:ln w="38100">
              <a:solidFill>
                <a:srgbClr val="FF0000"/>
              </a:solidFill>
              <a:miter lim="800000"/>
              <a:headEnd/>
              <a:tailEnd/>
            </a:ln>
          </p:spPr>
        </p:pic>
        <p:sp>
          <p:nvSpPr>
            <p:cNvPr id="2" name="TextBox 1"/>
            <p:cNvSpPr txBox="1"/>
            <p:nvPr/>
          </p:nvSpPr>
          <p:spPr>
            <a:xfrm>
              <a:off x="8382001" y="5555673"/>
              <a:ext cx="2385786" cy="553998"/>
            </a:xfrm>
            <a:prstGeom prst="rect">
              <a:avLst/>
            </a:prstGeom>
            <a:noFill/>
          </p:spPr>
          <p:txBody>
            <a:bodyPr wrap="square" rtlCol="0">
              <a:spAutoFit/>
            </a:bodyPr>
            <a:lstStyle/>
            <a:p>
              <a:r>
                <a:rPr lang="en-US" sz="1600" dirty="0">
                  <a:latin typeface="Calibri" panose="020F0502020204030204" pitchFamily="34" charset="0"/>
                </a:rPr>
                <a:t>Figure 4</a:t>
              </a:r>
              <a:r>
                <a:rPr lang="en-US" sz="1600" dirty="0" smtClean="0">
                  <a:latin typeface="Calibri" panose="020F0502020204030204" pitchFamily="34" charset="0"/>
                </a:rPr>
                <a:t> </a:t>
              </a:r>
              <a:endParaRPr lang="en-US" sz="1600" dirty="0">
                <a:latin typeface="Calibri" panose="020F0502020204030204" pitchFamily="34" charset="0"/>
              </a:endParaRPr>
            </a:p>
            <a:p>
              <a:r>
                <a:rPr lang="en-US" sz="1400" i="1" dirty="0">
                  <a:latin typeface="Calibri" panose="020F0502020204030204" pitchFamily="34" charset="0"/>
                </a:rPr>
                <a:t>(OSHA, n.d</a:t>
              </a:r>
              <a:r>
                <a:rPr lang="en-US" sz="1400" i="1" dirty="0" smtClean="0">
                  <a:latin typeface="Calibri" panose="020F0502020204030204" pitchFamily="34" charset="0"/>
                </a:rPr>
                <a:t>.-c)</a:t>
              </a:r>
              <a:endParaRPr lang="en-US" sz="1400" i="1" dirty="0">
                <a:latin typeface="Calibri" panose="020F0502020204030204" pitchFamily="34" charset="0"/>
              </a:endParaRPr>
            </a:p>
          </p:txBody>
        </p:sp>
      </p:grpSp>
      <p:sp>
        <p:nvSpPr>
          <p:cNvPr id="3" name="Right Arrow 2"/>
          <p:cNvSpPr/>
          <p:nvPr/>
        </p:nvSpPr>
        <p:spPr>
          <a:xfrm>
            <a:off x="145642" y="6266329"/>
            <a:ext cx="1398494" cy="5916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268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07673" y="703800"/>
            <a:ext cx="6915304" cy="5180472"/>
            <a:chOff x="2507673" y="703800"/>
            <a:chExt cx="6915304" cy="518047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673" y="703800"/>
              <a:ext cx="6915304" cy="4626474"/>
            </a:xfrm>
            <a:prstGeom prst="rect">
              <a:avLst/>
            </a:prstGeom>
          </p:spPr>
        </p:pic>
        <p:sp>
          <p:nvSpPr>
            <p:cNvPr id="3" name="TextBox 2"/>
            <p:cNvSpPr txBox="1"/>
            <p:nvPr/>
          </p:nvSpPr>
          <p:spPr>
            <a:xfrm>
              <a:off x="7315200" y="5330274"/>
              <a:ext cx="2107777" cy="553998"/>
            </a:xfrm>
            <a:prstGeom prst="rect">
              <a:avLst/>
            </a:prstGeom>
            <a:noFill/>
          </p:spPr>
          <p:txBody>
            <a:bodyPr wrap="square" rtlCol="0">
              <a:spAutoFit/>
            </a:bodyPr>
            <a:lstStyle/>
            <a:p>
              <a:r>
                <a:rPr lang="en-US" sz="1600" dirty="0">
                  <a:latin typeface="Calibri" panose="020F0502020204030204" pitchFamily="34" charset="0"/>
                </a:rPr>
                <a:t>Figure 5</a:t>
              </a:r>
              <a:r>
                <a:rPr lang="en-US" sz="1600" dirty="0" smtClean="0">
                  <a:latin typeface="Calibri" panose="020F0502020204030204" pitchFamily="34" charset="0"/>
                </a:rPr>
                <a:t> </a:t>
              </a:r>
              <a:endParaRPr lang="en-US" sz="1600" dirty="0">
                <a:latin typeface="Calibri" panose="020F0502020204030204" pitchFamily="34" charset="0"/>
              </a:endParaRPr>
            </a:p>
            <a:p>
              <a:r>
                <a:rPr lang="en-US" sz="1400" i="1" dirty="0">
                  <a:latin typeface="Calibri" panose="020F0502020204030204" pitchFamily="34" charset="0"/>
                </a:rPr>
                <a:t>(OSHA, n.d</a:t>
              </a:r>
              <a:r>
                <a:rPr lang="en-US" sz="1400" i="1" dirty="0" smtClean="0">
                  <a:latin typeface="Calibri" panose="020F0502020204030204" pitchFamily="34" charset="0"/>
                </a:rPr>
                <a:t>.-d)</a:t>
              </a:r>
              <a:endParaRPr lang="en-US" sz="1400" i="1" dirty="0">
                <a:latin typeface="Calibri" panose="020F0502020204030204" pitchFamily="34" charset="0"/>
              </a:endParaRPr>
            </a:p>
          </p:txBody>
        </p:sp>
      </p:grpSp>
      <p:sp>
        <p:nvSpPr>
          <p:cNvPr id="5" name="Right Arrow 4"/>
          <p:cNvSpPr/>
          <p:nvPr/>
        </p:nvSpPr>
        <p:spPr>
          <a:xfrm>
            <a:off x="0" y="6266329"/>
            <a:ext cx="1398494" cy="5916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759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51288" y="780051"/>
            <a:ext cx="2565511" cy="769441"/>
          </a:xfrm>
          <a:prstGeom prst="rect">
            <a:avLst/>
          </a:prstGeom>
        </p:spPr>
        <p:txBody>
          <a:bodyPr wrap="none">
            <a:spAutoFit/>
          </a:bodyPr>
          <a:lstStyle/>
          <a:p>
            <a:r>
              <a:rPr lang="en-US" sz="4400" dirty="0">
                <a:ln w="3175" cmpd="sng">
                  <a:noFill/>
                </a:ln>
                <a:solidFill>
                  <a:prstClr val="black">
                    <a:lumMod val="85000"/>
                    <a:lumOff val="15000"/>
                  </a:prstClr>
                </a:solidFill>
                <a:ea typeface="+mj-ea"/>
                <a:cs typeface="+mj-cs"/>
              </a:rPr>
              <a:t>References</a:t>
            </a:r>
            <a:endParaRPr lang="en-US" dirty="0"/>
          </a:p>
        </p:txBody>
      </p:sp>
      <p:sp>
        <p:nvSpPr>
          <p:cNvPr id="4" name="TextBox 3"/>
          <p:cNvSpPr txBox="1"/>
          <p:nvPr/>
        </p:nvSpPr>
        <p:spPr>
          <a:xfrm>
            <a:off x="995985" y="1436914"/>
            <a:ext cx="10276115" cy="5109091"/>
          </a:xfrm>
          <a:prstGeom prst="rect">
            <a:avLst/>
          </a:prstGeom>
          <a:noFill/>
        </p:spPr>
        <p:txBody>
          <a:bodyPr wrap="square" rtlCol="0">
            <a:spAutoFit/>
          </a:bodyPr>
          <a:lstStyle/>
          <a:p>
            <a:pPr marL="640080" indent="-640080"/>
            <a:r>
              <a:rPr lang="en-US" sz="1600" dirty="0" smtClean="0"/>
              <a:t>Occupational </a:t>
            </a:r>
            <a:r>
              <a:rPr lang="en-US" sz="1600" dirty="0"/>
              <a:t>Safety &amp; Health Administration. (n.d.-a). </a:t>
            </a:r>
            <a:r>
              <a:rPr lang="en-US" sz="1600" i="1" dirty="0"/>
              <a:t>Figure 2</a:t>
            </a:r>
            <a:r>
              <a:rPr lang="en-US" sz="1600" dirty="0"/>
              <a:t> [Image]. From </a:t>
            </a:r>
            <a:r>
              <a:rPr lang="en-US" sz="1600" i="1" dirty="0"/>
              <a:t>Struck-By Hazard Recognition</a:t>
            </a:r>
            <a:r>
              <a:rPr lang="en-US" sz="1600" dirty="0"/>
              <a:t> [PowerPoint presentation]. Retrieved from https://</a:t>
            </a:r>
            <a:r>
              <a:rPr lang="en-US" sz="1600" dirty="0" smtClean="0"/>
              <a:t>www.osha.gov/dte/outreach/construction/focus_four/struckby/struckby_hazrec.ppt</a:t>
            </a:r>
          </a:p>
          <a:p>
            <a:pPr marL="640080" indent="-640080"/>
            <a:endParaRPr lang="en-US" sz="1600" dirty="0" smtClean="0"/>
          </a:p>
          <a:p>
            <a:pPr marL="640080" indent="-640080"/>
            <a:r>
              <a:rPr lang="en-US" sz="1600" dirty="0" smtClean="0"/>
              <a:t>Occupational </a:t>
            </a:r>
            <a:r>
              <a:rPr lang="en-US" sz="1600" dirty="0"/>
              <a:t>Safety &amp; Health Administration. (n.d.-b). </a:t>
            </a:r>
            <a:r>
              <a:rPr lang="en-US" sz="1600" i="1" dirty="0"/>
              <a:t>Figure 3</a:t>
            </a:r>
            <a:r>
              <a:rPr lang="en-US" sz="1600" dirty="0"/>
              <a:t> [Image]. From </a:t>
            </a:r>
            <a:r>
              <a:rPr lang="en-US" sz="1600" i="1" dirty="0"/>
              <a:t>Struck-By Hazard Recognition</a:t>
            </a:r>
            <a:r>
              <a:rPr lang="en-US" sz="1600" dirty="0"/>
              <a:t> [PowerPoint presentation]. Retrieved from https://</a:t>
            </a:r>
            <a:r>
              <a:rPr lang="en-US" sz="1600" dirty="0" smtClean="0"/>
              <a:t>www.osha.gov/dte/outreach/construction/focus_four/struckby/struckby_hazrec.ppt</a:t>
            </a:r>
          </a:p>
          <a:p>
            <a:pPr marL="640080" indent="-640080"/>
            <a:endParaRPr lang="en-US" sz="1600" dirty="0" smtClean="0"/>
          </a:p>
          <a:p>
            <a:pPr marL="640080" indent="-640080"/>
            <a:r>
              <a:rPr lang="en-US" sz="1600" dirty="0" smtClean="0"/>
              <a:t>Occupational </a:t>
            </a:r>
            <a:r>
              <a:rPr lang="en-US" sz="1600" dirty="0"/>
              <a:t>Safety &amp; Health Administration. (n.d.-c). </a:t>
            </a:r>
            <a:r>
              <a:rPr lang="en-US" sz="1600" i="1" dirty="0"/>
              <a:t>Figure 4 </a:t>
            </a:r>
            <a:r>
              <a:rPr lang="en-US" sz="1600" dirty="0"/>
              <a:t>[Image]. From </a:t>
            </a:r>
            <a:r>
              <a:rPr lang="en-US" sz="1600" i="1" dirty="0"/>
              <a:t>Struck-By Hazard Recognition</a:t>
            </a:r>
            <a:r>
              <a:rPr lang="en-US" sz="1600" dirty="0"/>
              <a:t> [PowerPoint presentation]. Retrieved from https://</a:t>
            </a:r>
            <a:r>
              <a:rPr lang="en-US" sz="1600" dirty="0" smtClean="0"/>
              <a:t>www.osha.gov/dte/outreach/construction/focus_four/struckby/struckby_hazrec.ppt</a:t>
            </a:r>
          </a:p>
          <a:p>
            <a:pPr marL="640080" indent="-640080"/>
            <a:endParaRPr lang="en-US" sz="1600" dirty="0" smtClean="0"/>
          </a:p>
          <a:p>
            <a:pPr marL="640080" indent="-640080"/>
            <a:r>
              <a:rPr lang="en-US" sz="1600" dirty="0" smtClean="0"/>
              <a:t>Occupational </a:t>
            </a:r>
            <a:r>
              <a:rPr lang="en-US" sz="1600" dirty="0"/>
              <a:t>Safety &amp; Health Administration. (n.d.-d). </a:t>
            </a:r>
            <a:r>
              <a:rPr lang="en-US" sz="1600" i="1" dirty="0"/>
              <a:t>Figure 5 </a:t>
            </a:r>
            <a:r>
              <a:rPr lang="en-US" sz="1600" dirty="0"/>
              <a:t>[Image]. From </a:t>
            </a:r>
            <a:r>
              <a:rPr lang="en-US" sz="1600" i="1" dirty="0"/>
              <a:t>Struck-By Hazard Recognition</a:t>
            </a:r>
            <a:r>
              <a:rPr lang="en-US" sz="1600" dirty="0"/>
              <a:t> [PowerPoint presentation]. Retrieved from https://</a:t>
            </a:r>
            <a:r>
              <a:rPr lang="en-US" sz="1600" dirty="0" smtClean="0"/>
              <a:t>www.osha.gov/dte/outreach/construction/focus_four/struckby/struckby_hazrec.ppt</a:t>
            </a:r>
          </a:p>
          <a:p>
            <a:pPr marL="640080" indent="-640080"/>
            <a:endParaRPr lang="en-US" sz="1600" dirty="0" smtClean="0"/>
          </a:p>
          <a:p>
            <a:pPr marL="640080" indent="-640080"/>
            <a:r>
              <a:rPr lang="en-US" sz="1600" dirty="0" smtClean="0"/>
              <a:t>Occupational </a:t>
            </a:r>
            <a:r>
              <a:rPr lang="en-US" sz="1600" dirty="0"/>
              <a:t>Safety &amp; Health Administration. (2003). </a:t>
            </a:r>
            <a:r>
              <a:rPr lang="en-US" sz="1600" i="1" dirty="0"/>
              <a:t>Figure </a:t>
            </a:r>
            <a:r>
              <a:rPr lang="en-US" sz="1600" i="1" dirty="0" smtClean="0"/>
              <a:t>1 </a:t>
            </a:r>
            <a:r>
              <a:rPr lang="en-US" sz="1600" dirty="0" smtClean="0"/>
              <a:t>[</a:t>
            </a:r>
            <a:r>
              <a:rPr lang="en-US" sz="1600" dirty="0"/>
              <a:t>Image]. Retrieved from </a:t>
            </a:r>
            <a:r>
              <a:rPr lang="en-US" sz="1600" dirty="0" smtClean="0"/>
              <a:t>http</a:t>
            </a:r>
            <a:r>
              <a:rPr lang="en-US" sz="1600" dirty="0"/>
              <a:t>://www.msabc.net/safety%20programs/osha%20poto%20archive/html/machine_guarding_pg1.html</a:t>
            </a:r>
          </a:p>
          <a:p>
            <a:r>
              <a:rPr lang="en-US" dirty="0"/>
              <a:t> </a:t>
            </a:r>
          </a:p>
          <a:p>
            <a:pPr indent="-457200"/>
            <a:endParaRPr lang="en-US" dirty="0"/>
          </a:p>
        </p:txBody>
      </p:sp>
    </p:spTree>
    <p:extLst>
      <p:ext uri="{BB962C8B-B14F-4D97-AF65-F5344CB8AC3E}">
        <p14:creationId xmlns:p14="http://schemas.microsoft.com/office/powerpoint/2010/main" val="341338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Construction Safety Unit IV Assignment – Struck-By Hazards&amp;quot;&quot;/&gt;&lt;property id=&quot;20307&quot; value=&quot;261&quot;/&gt;&lt;/object&gt;&lt;object type=&quot;3&quot; unique_id=&quot;10004&quot;&gt;&lt;property id=&quot;20148&quot; value=&quot;5&quot;/&gt;&lt;property id=&quot;20300&quot; value=&quot;Slide 2&quot;/&gt;&lt;property id=&quot;20307&quot; value=&quot;263&quot;/&gt;&lt;/object&gt;&lt;object type=&quot;3&quot; unique_id=&quot;10005&quot;&gt;&lt;property id=&quot;20148&quot; value=&quot;5&quot;/&gt;&lt;property id=&quot;20300&quot; value=&quot;Slide 3&quot;/&gt;&lt;property id=&quot;20307&quot; value=&quot;256&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 - &amp;quot;Reference&amp;quot;&quot;/&gt;&lt;property id=&quot;20307&quot; value=&quot;262&quot;/&gt;&lt;/object&gt;&lt;/object&gt;&lt;object type=&quot;8&quot; unique_id=&quot;1001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635</TotalTime>
  <Words>513</Words>
  <Application>Microsoft Office PowerPoint</Application>
  <PresentationFormat>Widescreen</PresentationFormat>
  <Paragraphs>71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Construction Safety Unit IV Assignment – Struck-By Hazards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Turnbull</dc:creator>
  <cp:lastModifiedBy>juanita</cp:lastModifiedBy>
  <cp:revision>49</cp:revision>
  <dcterms:created xsi:type="dcterms:W3CDTF">2015-08-13T18:27:17Z</dcterms:created>
  <dcterms:modified xsi:type="dcterms:W3CDTF">2017-04-26T20:09:57Z</dcterms:modified>
</cp:coreProperties>
</file>